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6"/>
  </p:notesMasterIdLst>
  <p:sldIdLst>
    <p:sldId id="264" r:id="rId5"/>
    <p:sldId id="314" r:id="rId6"/>
    <p:sldId id="313" r:id="rId7"/>
    <p:sldId id="315" r:id="rId8"/>
    <p:sldId id="316" r:id="rId9"/>
    <p:sldId id="317" r:id="rId10"/>
    <p:sldId id="318" r:id="rId11"/>
    <p:sldId id="320" r:id="rId12"/>
    <p:sldId id="319" r:id="rId13"/>
    <p:sldId id="321" r:id="rId14"/>
    <p:sldId id="32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619" autoAdjust="0"/>
  </p:normalViewPr>
  <p:slideViewPr>
    <p:cSldViewPr snapToGrid="0">
      <p:cViewPr varScale="1">
        <p:scale>
          <a:sx n="119" d="100"/>
          <a:sy n="119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6DBDFE-DD3D-4291-A404-1B97A83A6EA8}" type="datetimeFigureOut">
              <a:rPr lang="en-US" smtClean="0"/>
              <a:t>9/11/2024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56DE3-4E01-4AFD-AD42-42312842ED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961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870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56DE3-4E01-4AFD-AD42-42312842ED8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519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56DE3-4E01-4AFD-AD42-42312842ED8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970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2516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9/11/2024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701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9/11/2024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881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9/11/2024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732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9/11/2024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58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9/11/2024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73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9/11/2024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587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9/11/2024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327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9/11/2024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6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9/11/2024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9103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9/11/2024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9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lower illustrations">
            <a:extLst>
              <a:ext uri="{FF2B5EF4-FFF2-40B4-BE49-F238E27FC236}">
                <a16:creationId xmlns:a16="http://schemas.microsoft.com/office/drawing/2014/main" id="{46768272-0F6A-4E58-A45C-F10D015D89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-839"/>
            <a:ext cx="12191980" cy="6858000"/>
          </a:xfrm>
          <a:prstGeom prst="rect">
            <a:avLst/>
          </a:prstGeom>
        </p:spPr>
      </p:pic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BF9FFE17-DE95-4821-ACC1-B90C95449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CA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3CF76AF-FF72-4430-A772-058403290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1132" y="2091263"/>
            <a:ext cx="8649738" cy="2590800"/>
          </a:xfrm>
        </p:spPr>
        <p:txBody>
          <a:bodyPr>
            <a:normAutofit/>
          </a:bodyPr>
          <a:lstStyle/>
          <a:p>
            <a:r>
              <a:rPr lang="en-US" sz="6800" dirty="0"/>
              <a:t>Lawrence House Museum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B1C8180-2FDD-4202-8C45-4057CB1AB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D6E86CC6-13EA-4A88-86AD-CF27BF52C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3F80B441-4F7D-4B40-8A13-FED03A1F3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0C7FD1A-44B1-4E4C-B0C9-A8103DCCD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8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39EC6-E658-0E4D-634C-03404B248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6000" dirty="0"/>
              <a:t>The Nova Scotia Museum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884A4-E8FA-99B7-7F8C-272C5934B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3200" dirty="0"/>
              <a:t>Provincial Museum</a:t>
            </a:r>
          </a:p>
          <a:p>
            <a:r>
              <a:rPr lang="en-CA" sz="3200" dirty="0"/>
              <a:t>28 Museum sites across the province</a:t>
            </a:r>
          </a:p>
          <a:p>
            <a:pPr lvl="1"/>
            <a:r>
              <a:rPr lang="en-CA" sz="3000" dirty="0"/>
              <a:t>Directly Managed Museums (11)</a:t>
            </a:r>
          </a:p>
          <a:p>
            <a:pPr lvl="1"/>
            <a:r>
              <a:rPr lang="en-CA" sz="3000" dirty="0"/>
              <a:t>Locally Managed Museums (17)</a:t>
            </a:r>
          </a:p>
          <a:p>
            <a:r>
              <a:rPr lang="en-CA" sz="3200" dirty="0"/>
              <a:t>Provincial ownership of building, collections. Oversight of museum operations.</a:t>
            </a:r>
          </a:p>
          <a:p>
            <a:pPr marL="274320" lvl="1" indent="0">
              <a:buNone/>
            </a:pPr>
            <a:endParaRPr lang="en-CA" sz="3000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97937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8632963-757B-40C2-BB84-FC6107A54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E8610E4-97D6-78A8-2D4C-B666A9DCAC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176" r="9091" b="18637"/>
          <a:stretch/>
        </p:blipFill>
        <p:spPr>
          <a:xfrm>
            <a:off x="20" y="-1"/>
            <a:ext cx="12191980" cy="6857999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2853AE55-7E35-44B0-89F1-3F52B262A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7615" y="253548"/>
            <a:ext cx="5612193" cy="6361598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C4BE4D-4B50-4F51-9F85-4B5D60B02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448" y="407588"/>
            <a:ext cx="5299768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3D77EF-EA8A-DE35-79F8-1BCE77B90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043" y="727626"/>
            <a:ext cx="4602152" cy="1718225"/>
          </a:xfrm>
        </p:spPr>
        <p:txBody>
          <a:bodyPr>
            <a:normAutofit/>
          </a:bodyPr>
          <a:lstStyle/>
          <a:p>
            <a:r>
              <a:rPr lang="en-CA" sz="4400" b="1"/>
              <a:t>Lawrence House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6C2A1F9-65BE-8093-017F-6F699472D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043" y="2538920"/>
            <a:ext cx="4602152" cy="3480066"/>
          </a:xfrm>
        </p:spPr>
        <p:txBody>
          <a:bodyPr>
            <a:normAutofit/>
          </a:bodyPr>
          <a:lstStyle/>
          <a:p>
            <a:r>
              <a:rPr lang="en-US"/>
              <a:t>Purchased by the province in 1967</a:t>
            </a:r>
          </a:p>
          <a:p>
            <a:r>
              <a:rPr lang="en-US"/>
              <a:t>Opened as a museum in 1971</a:t>
            </a:r>
          </a:p>
          <a:p>
            <a:r>
              <a:rPr lang="en-US"/>
              <a:t>Directly-managed museum</a:t>
            </a:r>
          </a:p>
          <a:p>
            <a:pPr lvl="1"/>
            <a:r>
              <a:rPr lang="en-US"/>
              <a:t>Unionized government employees</a:t>
            </a:r>
          </a:p>
          <a:p>
            <a:pPr lvl="1"/>
            <a:r>
              <a:rPr lang="en-US"/>
              <a:t>Revenues retained by province</a:t>
            </a:r>
          </a:p>
          <a:p>
            <a:pPr lvl="1"/>
            <a:r>
              <a:rPr lang="en-US"/>
              <a:t>Site maintenance by province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206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8E347-E689-069E-561B-330A311B2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Temporary Site Closure 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10758-D640-A25E-209F-54DA74509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000" dirty="0"/>
              <a:t>Decision to close Lawrence House Museum for 2024 was to provide an opportunity to review the site and make a plan to address key issues:</a:t>
            </a:r>
          </a:p>
          <a:p>
            <a:pPr lvl="1"/>
            <a:r>
              <a:rPr lang="en-CA" sz="2000" dirty="0"/>
              <a:t>Dwindling visitation</a:t>
            </a:r>
          </a:p>
          <a:p>
            <a:pPr lvl="1"/>
            <a:r>
              <a:rPr lang="en-CA" sz="2000" dirty="0"/>
              <a:t>Staffing pressures</a:t>
            </a:r>
          </a:p>
          <a:p>
            <a:pPr lvl="1"/>
            <a:r>
              <a:rPr lang="en-CA" sz="2000" dirty="0"/>
              <a:t>Lack of programs/events</a:t>
            </a:r>
          </a:p>
          <a:p>
            <a:pPr lvl="1"/>
            <a:r>
              <a:rPr lang="en-CA" sz="2000" dirty="0"/>
              <a:t>Public Response</a:t>
            </a:r>
          </a:p>
          <a:p>
            <a:pPr lvl="1"/>
            <a:r>
              <a:rPr lang="en-CA" sz="2000" dirty="0"/>
              <a:t>Community Frustrations</a:t>
            </a:r>
          </a:p>
        </p:txBody>
      </p:sp>
    </p:spTree>
    <p:extLst>
      <p:ext uri="{BB962C8B-B14F-4D97-AF65-F5344CB8AC3E}">
        <p14:creationId xmlns:p14="http://schemas.microsoft.com/office/powerpoint/2010/main" val="2281600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B65ABA3-820C-4D75-9437-9EFA1ADFE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CA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36BF2FB-90D8-48DB-BD34-D040CDCFF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8632963-757B-40C2-BB84-FC6107A54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 descr="A large boat on the shore&#10;&#10;Description automatically generated with medium confidence">
            <a:extLst>
              <a:ext uri="{FF2B5EF4-FFF2-40B4-BE49-F238E27FC236}">
                <a16:creationId xmlns:a16="http://schemas.microsoft.com/office/drawing/2014/main" id="{E85ED296-0643-4746-721E-5410D936640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9091" t="9091"/>
          <a:stretch/>
        </p:blipFill>
        <p:spPr>
          <a:xfrm>
            <a:off x="20" y="-1"/>
            <a:ext cx="12191980" cy="6857999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2853AE55-7E35-44B0-89F1-3F52B262A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9709" y="253548"/>
            <a:ext cx="5612193" cy="6361598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BC4BE4D-4B50-4F51-9F85-4B5D60B02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7542" y="407588"/>
            <a:ext cx="5299768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5D086D-AADF-2914-EDC9-BCEC09C57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6137" y="727626"/>
            <a:ext cx="4602152" cy="17182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b="1"/>
              <a:t>Meetings with Community Members- What we’ve heard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FDF77F-09E2-5D1D-9D37-B3B8F42E4B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6137" y="2538920"/>
            <a:ext cx="4602152" cy="3480066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1500"/>
              <a:t>Lawrence House Museum is a valued community asset, however:</a:t>
            </a:r>
          </a:p>
          <a:p>
            <a:pPr lvl="1">
              <a:lnSpc>
                <a:spcPct val="90000"/>
              </a:lnSpc>
            </a:pPr>
            <a:r>
              <a:rPr lang="en-US" sz="1500"/>
              <a:t>Unpredictability of open hours has been a challenge</a:t>
            </a:r>
          </a:p>
          <a:p>
            <a:pPr lvl="1">
              <a:lnSpc>
                <a:spcPct val="90000"/>
              </a:lnSpc>
            </a:pPr>
            <a:r>
              <a:rPr lang="en-US" sz="1500"/>
              <a:t>Community members feel disconnected from site operations</a:t>
            </a:r>
          </a:p>
          <a:p>
            <a:pPr lvl="2">
              <a:lnSpc>
                <a:spcPct val="90000"/>
              </a:lnSpc>
            </a:pPr>
            <a:r>
              <a:rPr lang="en-US" sz="1500"/>
              <a:t>Desire for greater access for events</a:t>
            </a:r>
          </a:p>
          <a:p>
            <a:pPr lvl="2">
              <a:lnSpc>
                <a:spcPct val="90000"/>
              </a:lnSpc>
            </a:pPr>
            <a:r>
              <a:rPr lang="en-US" sz="1500"/>
              <a:t>Many members would like to be engaged with the museum, but have been discouraged in doing so.</a:t>
            </a:r>
          </a:p>
          <a:p>
            <a:pPr lvl="1">
              <a:lnSpc>
                <a:spcPct val="90000"/>
              </a:lnSpc>
            </a:pPr>
            <a:r>
              <a:rPr lang="en-US" sz="1500"/>
              <a:t>Site doesn’t feel welcoming</a:t>
            </a:r>
          </a:p>
          <a:p>
            <a:pPr lvl="1">
              <a:lnSpc>
                <a:spcPct val="90000"/>
              </a:lnSpc>
            </a:pPr>
            <a:r>
              <a:rPr lang="en-US" sz="1500"/>
              <a:t>Tourism is important, desire for museum to work with other attractions to enhance tourism experience</a:t>
            </a:r>
          </a:p>
          <a:p>
            <a:pPr lvl="1">
              <a:lnSpc>
                <a:spcPct val="90000"/>
              </a:lnSpc>
            </a:pPr>
            <a:r>
              <a:rPr lang="en-US" sz="1500"/>
              <a:t>Don’t want to lose Lawrence House, but also don’t want to return to way things have been.</a:t>
            </a:r>
          </a:p>
        </p:txBody>
      </p:sp>
    </p:spTree>
    <p:extLst>
      <p:ext uri="{BB962C8B-B14F-4D97-AF65-F5344CB8AC3E}">
        <p14:creationId xmlns:p14="http://schemas.microsoft.com/office/powerpoint/2010/main" val="1057421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B65ABA3-820C-4D75-9437-9EFA1ADFE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CA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36BF2FB-90D8-48DB-BD34-D040CDCFF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8632963-757B-40C2-BB84-FC6107A54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Placeholder 7" descr="A drawing of a ship&#10;&#10;Description automatically generated">
            <a:extLst>
              <a:ext uri="{FF2B5EF4-FFF2-40B4-BE49-F238E27FC236}">
                <a16:creationId xmlns:a16="http://schemas.microsoft.com/office/drawing/2014/main" id="{0CC0C26A-4CFE-4A10-DD52-7609DB5BA8B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9091" t="8920" b="171"/>
          <a:stretch/>
        </p:blipFill>
        <p:spPr>
          <a:xfrm>
            <a:off x="20" y="-1"/>
            <a:ext cx="12191980" cy="6857999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2853AE55-7E35-44B0-89F1-3F52B262A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9709" y="253548"/>
            <a:ext cx="5612193" cy="6361598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BC4BE4D-4B50-4F51-9F85-4B5D60B02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7542" y="407588"/>
            <a:ext cx="5299768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2D6D39-54D4-6DC1-8CE9-0530ADF52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6137" y="727626"/>
            <a:ext cx="4602152" cy="17182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>
                <a:solidFill>
                  <a:schemeClr val="tx1">
                    <a:lumMod val="85000"/>
                    <a:lumOff val="15000"/>
                  </a:schemeClr>
                </a:solidFill>
              </a:rPr>
              <a:t>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FA8A1-B4EB-204B-7EED-875179E63B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46137" y="2538920"/>
            <a:ext cx="4602152" cy="3480066"/>
          </a:xfrm>
        </p:spPr>
        <p:txBody>
          <a:bodyPr vert="horz" lIns="91440" tIns="45720" rIns="91440" bIns="45720" rtlCol="0">
            <a:normAutofit/>
          </a:bodyPr>
          <a:lstStyle/>
          <a:p>
            <a:pPr indent="-182880">
              <a:lnSpc>
                <a:spcPct val="100000"/>
              </a:lnSpc>
              <a:buFont typeface="Garamond" pitchFamily="18" charset="0"/>
              <a:buChar char="◦"/>
            </a:pPr>
            <a:r>
              <a:rPr lang="en-US"/>
              <a:t>Lots of Community Engagement</a:t>
            </a:r>
          </a:p>
          <a:p>
            <a:pPr indent="-182880">
              <a:lnSpc>
                <a:spcPct val="100000"/>
              </a:lnSpc>
              <a:buFont typeface="Garamond" pitchFamily="18" charset="0"/>
              <a:buChar char="◦"/>
            </a:pPr>
            <a:r>
              <a:rPr lang="en-US"/>
              <a:t>Strong ties to the municipality</a:t>
            </a:r>
          </a:p>
          <a:p>
            <a:pPr indent="-182880">
              <a:lnSpc>
                <a:spcPct val="100000"/>
              </a:lnSpc>
              <a:buFont typeface="Garamond" pitchFamily="18" charset="0"/>
              <a:buChar char="◦"/>
            </a:pPr>
            <a:r>
              <a:rPr lang="en-US"/>
              <a:t>Grants may be available to support staffing, including students</a:t>
            </a:r>
          </a:p>
          <a:p>
            <a:pPr indent="-182880">
              <a:lnSpc>
                <a:spcPct val="100000"/>
              </a:lnSpc>
              <a:buFont typeface="Garamond" pitchFamily="18" charset="0"/>
              <a:buChar char="◦"/>
            </a:pPr>
            <a:r>
              <a:rPr lang="en-US"/>
              <a:t>Opportunity to connect and incorporate operations with other community assets to ensure needs are met.</a:t>
            </a:r>
          </a:p>
        </p:txBody>
      </p:sp>
    </p:spTree>
    <p:extLst>
      <p:ext uri="{BB962C8B-B14F-4D97-AF65-F5344CB8AC3E}">
        <p14:creationId xmlns:p14="http://schemas.microsoft.com/office/powerpoint/2010/main" val="818329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67DC0-40C1-54F2-5FBF-86EA3C3B2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Museum Model: Directly-Managed Provincial 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2516D-49E2-F38E-38F0-844A4FB45B5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Under this model, things at Lawrence House would stay much the same as they have been.</a:t>
            </a:r>
          </a:p>
          <a:p>
            <a:r>
              <a:rPr lang="en-CA" dirty="0"/>
              <a:t>Staff would continue to work for province, site would follow Directly-Managed site hours of operation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DC68A1-FCC9-A217-AEA4-02D8991190A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CA" dirty="0"/>
              <a:t>PROS:</a:t>
            </a:r>
          </a:p>
          <a:p>
            <a:r>
              <a:rPr lang="en-CA" dirty="0"/>
              <a:t>Retain provincial control of operation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CONS:</a:t>
            </a:r>
          </a:p>
          <a:p>
            <a:r>
              <a:rPr lang="en-CA" dirty="0"/>
              <a:t>Province directly in control of all aspects of operation, including staffing, interpretation and programming.</a:t>
            </a:r>
          </a:p>
          <a:p>
            <a:r>
              <a:rPr lang="en-CA" dirty="0"/>
              <a:t>Directly-managed sites do not retain revenues, so little opportunity for re-investment into the museum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92932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67DC0-40C1-54F2-5FBF-86EA3C3B2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Museum Model: Locally-Managed Provincial 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2516D-49E2-F38E-38F0-844A4FB45B5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Lawrence House would be retained as a provincial museum under the Nova Scotia Museum system.</a:t>
            </a:r>
          </a:p>
          <a:p>
            <a:r>
              <a:rPr lang="en-CA" dirty="0"/>
              <a:t>The site would be overseen by a local management group (society/board or municipality). </a:t>
            </a:r>
          </a:p>
          <a:p>
            <a:pPr lvl="1"/>
            <a:r>
              <a:rPr lang="en-CA" dirty="0"/>
              <a:t>This group would have a license agreement with the province, the province would provide operational direction through an operations manual</a:t>
            </a:r>
          </a:p>
          <a:p>
            <a:pPr lvl="1"/>
            <a:r>
              <a:rPr lang="en-CA" dirty="0"/>
              <a:t>The province would provide an annual operating grant</a:t>
            </a:r>
          </a:p>
          <a:p>
            <a:r>
              <a:rPr lang="en-CA" dirty="0"/>
              <a:t>Staff would not be employees of the province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DC68A1-FCC9-A217-AEA4-02D8991190A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CA" dirty="0"/>
              <a:t>PROS:</a:t>
            </a:r>
          </a:p>
          <a:p>
            <a:r>
              <a:rPr lang="en-CA" dirty="0"/>
              <a:t>Community oversight of museum  (including hours of operation, season length </a:t>
            </a:r>
            <a:r>
              <a:rPr lang="en-CA" dirty="0" err="1"/>
              <a:t>etc</a:t>
            </a:r>
            <a:r>
              <a:rPr lang="en-CA" dirty="0"/>
              <a:t>)</a:t>
            </a:r>
          </a:p>
          <a:p>
            <a:r>
              <a:rPr lang="en-CA" dirty="0"/>
              <a:t>Reinvestment of revenues into museum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CONS:</a:t>
            </a:r>
          </a:p>
          <a:p>
            <a:r>
              <a:rPr lang="en-CA" dirty="0"/>
              <a:t>Grant is a portion of operating costs, operating organization responsible to earn revenues</a:t>
            </a:r>
          </a:p>
          <a:p>
            <a:r>
              <a:rPr lang="en-CA" dirty="0"/>
              <a:t>Province retains direction on interpretation, site use </a:t>
            </a:r>
            <a:r>
              <a:rPr lang="en-CA" dirty="0" err="1"/>
              <a:t>ect</a:t>
            </a:r>
            <a:r>
              <a:rPr lang="en-CA" dirty="0"/>
              <a:t>.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3915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67DC0-40C1-54F2-5FBF-86EA3C3B2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Museum Model: CMAP (Community Museum Assistance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2516D-49E2-F38E-38F0-844A4FB45B5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CA" dirty="0"/>
          </a:p>
          <a:p>
            <a:r>
              <a:rPr lang="en-CA" dirty="0"/>
              <a:t>Lawrence House would no longer be part of the provincial museum (Nova Scotia Museum). </a:t>
            </a:r>
          </a:p>
          <a:p>
            <a:r>
              <a:rPr lang="en-CA" dirty="0"/>
              <a:t>The museum would be run by a community group, and receive an annual grant from the province.</a:t>
            </a:r>
          </a:p>
          <a:p>
            <a:r>
              <a:rPr lang="en-CA" dirty="0"/>
              <a:t>The community group would have control over how museum operated</a:t>
            </a:r>
          </a:p>
          <a:p>
            <a:r>
              <a:rPr lang="en-CA" dirty="0"/>
              <a:t>Province could maintain ownership and maintenance of building.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DC68A1-FCC9-A217-AEA4-02D8991190A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dirty="0"/>
              <a:t>PROS:</a:t>
            </a:r>
          </a:p>
          <a:p>
            <a:r>
              <a:rPr lang="en-CA" dirty="0"/>
              <a:t>Community directs operations of museum.</a:t>
            </a:r>
          </a:p>
          <a:p>
            <a:r>
              <a:rPr lang="en-CA" dirty="0"/>
              <a:t>All revenue from operations retained in community</a:t>
            </a:r>
          </a:p>
          <a:p>
            <a:pPr marL="0" indent="0">
              <a:buNone/>
            </a:pPr>
            <a:r>
              <a:rPr lang="en-CA" dirty="0"/>
              <a:t>CONS:</a:t>
            </a:r>
          </a:p>
          <a:p>
            <a:r>
              <a:rPr lang="en-CA" dirty="0"/>
              <a:t>Grant is a portion of operating costs, operating organization responsible to earn revenues</a:t>
            </a:r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82842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B65ABA3-820C-4D75-9437-9EFA1ADFE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C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36BF2FB-90D8-48DB-BD34-D040CDCFF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8632963-757B-40C2-BB84-FC6107A54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 descr="A large ship with white sails&#10;&#10;Description automatically generated">
            <a:extLst>
              <a:ext uri="{FF2B5EF4-FFF2-40B4-BE49-F238E27FC236}">
                <a16:creationId xmlns:a16="http://schemas.microsoft.com/office/drawing/2014/main" id="{639514FE-AA4D-F5A4-F0AA-E0F9AB293D5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9091" r="9091"/>
          <a:stretch/>
        </p:blipFill>
        <p:spPr>
          <a:xfrm>
            <a:off x="20" y="-1"/>
            <a:ext cx="12191980" cy="685799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2853AE55-7E35-44B0-89F1-3F52B262A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7615" y="253548"/>
            <a:ext cx="5612193" cy="6361598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BC4BE4D-4B50-4F51-9F85-4B5D60B02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448" y="407588"/>
            <a:ext cx="5299768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067DC0-40C1-54F2-5FBF-86EA3C3B2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043" y="727626"/>
            <a:ext cx="4602152" cy="17182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/>
              <a:t>Other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2516D-49E2-F38E-38F0-844A4FB45B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4043" y="2538920"/>
            <a:ext cx="4602152" cy="3480066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/>
              <a:t>Other models of museum management exist (such as private ownership, municipal ownership, federal ownership)</a:t>
            </a:r>
          </a:p>
          <a:p>
            <a:pPr>
              <a:lnSpc>
                <a:spcPct val="100000"/>
              </a:lnSpc>
            </a:pPr>
            <a:r>
              <a:rPr lang="en-US"/>
              <a:t>Possible to explore some hybrid management models</a:t>
            </a:r>
          </a:p>
          <a:p>
            <a:pPr>
              <a:lnSpc>
                <a:spcPct val="100000"/>
              </a:lnSpc>
            </a:pPr>
            <a:r>
              <a:rPr lang="en-US"/>
              <a:t>What is most important to the community? What resources exist to support management of Lawrence House Museum?</a:t>
            </a:r>
          </a:p>
        </p:txBody>
      </p:sp>
    </p:spTree>
    <p:extLst>
      <p:ext uri="{BB962C8B-B14F-4D97-AF65-F5344CB8AC3E}">
        <p14:creationId xmlns:p14="http://schemas.microsoft.com/office/powerpoint/2010/main" val="3162163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lower illustrations">
            <a:extLst>
              <a:ext uri="{FF2B5EF4-FFF2-40B4-BE49-F238E27FC236}">
                <a16:creationId xmlns:a16="http://schemas.microsoft.com/office/drawing/2014/main" id="{46768272-0F6A-4E58-A45C-F10D015D89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-839"/>
            <a:ext cx="12191980" cy="6858000"/>
          </a:xfrm>
          <a:prstGeom prst="rect">
            <a:avLst/>
          </a:prstGeom>
        </p:spPr>
      </p:pic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BF9FFE17-DE95-4821-ACC1-B90C95449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 panose="02020404030301010803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3CF76AF-FF72-4430-A772-058403290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 panose="020204040303010108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1132" y="2091263"/>
            <a:ext cx="8649738" cy="2590800"/>
          </a:xfrm>
        </p:spPr>
        <p:txBody>
          <a:bodyPr>
            <a:normAutofit/>
          </a:bodyPr>
          <a:lstStyle/>
          <a:p>
            <a:r>
              <a:rPr lang="en-US" sz="6800" dirty="0"/>
              <a:t>Discussion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B1C8180-2FDD-4202-8C45-4057CB1AB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20404030301010803"/>
              <a:ea typeface="+mn-ea"/>
              <a:cs typeface="+mn-cs"/>
            </a:endParaRP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D6E86CC6-13EA-4A88-86AD-CF27BF52C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3F80B441-4F7D-4B40-8A13-FED03A1F3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0C7FD1A-44B1-4E4C-B0C9-A8103DCCD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18148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46">
    <a:dk1>
      <a:sysClr val="windowText" lastClr="000000"/>
    </a:dk1>
    <a:lt1>
      <a:sysClr val="window" lastClr="FFFFFF"/>
    </a:lt1>
    <a:dk2>
      <a:srgbClr val="121316"/>
    </a:dk2>
    <a:lt2>
      <a:srgbClr val="FEFCF7"/>
    </a:lt2>
    <a:accent1>
      <a:srgbClr val="8394A4"/>
    </a:accent1>
    <a:accent2>
      <a:srgbClr val="65739F"/>
    </a:accent2>
    <a:accent3>
      <a:srgbClr val="B2AC8A"/>
    </a:accent3>
    <a:accent4>
      <a:srgbClr val="879BB3"/>
    </a:accent4>
    <a:accent5>
      <a:srgbClr val="D7B579"/>
    </a:accent5>
    <a:accent6>
      <a:srgbClr val="8A9B89"/>
    </a:accent6>
    <a:hlink>
      <a:srgbClr val="85C4D2"/>
    </a:hlink>
    <a:folHlink>
      <a:srgbClr val="8E8CA7"/>
    </a:folHlink>
  </a:clrScheme>
</a:themeOverride>
</file>

<file path=ppt/theme/themeOverride2.xml><?xml version="1.0" encoding="utf-8"?>
<a:themeOverride xmlns:a="http://schemas.openxmlformats.org/drawingml/2006/main">
  <a:clrScheme name="Custom 46">
    <a:dk1>
      <a:sysClr val="windowText" lastClr="000000"/>
    </a:dk1>
    <a:lt1>
      <a:sysClr val="window" lastClr="FFFFFF"/>
    </a:lt1>
    <a:dk2>
      <a:srgbClr val="121316"/>
    </a:dk2>
    <a:lt2>
      <a:srgbClr val="FEFCF7"/>
    </a:lt2>
    <a:accent1>
      <a:srgbClr val="8394A4"/>
    </a:accent1>
    <a:accent2>
      <a:srgbClr val="65739F"/>
    </a:accent2>
    <a:accent3>
      <a:srgbClr val="B2AC8A"/>
    </a:accent3>
    <a:accent4>
      <a:srgbClr val="879BB3"/>
    </a:accent4>
    <a:accent5>
      <a:srgbClr val="D7B579"/>
    </a:accent5>
    <a:accent6>
      <a:srgbClr val="8A9B89"/>
    </a:accent6>
    <a:hlink>
      <a:srgbClr val="85C4D2"/>
    </a:hlink>
    <a:folHlink>
      <a:srgbClr val="8E8CA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91CDEB-92ED-41DC-BF33-2916A76876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46BCBFB-BBC7-42F1-95CD-058E172363A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1259D436-C82E-43E0-8A01-53DF9CED60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{40A3D965-C84D-4EDA-9800-7A52BD99B9E8}tf11531919_win32</Template>
  <TotalTime>16290</TotalTime>
  <Words>591</Words>
  <Application>Microsoft Office PowerPoint</Application>
  <PresentationFormat>Widescreen</PresentationFormat>
  <Paragraphs>78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Avenir Next LT Pro</vt:lpstr>
      <vt:lpstr>Avenir Next LT Pro Light</vt:lpstr>
      <vt:lpstr>Calibri</vt:lpstr>
      <vt:lpstr>Garamond</vt:lpstr>
      <vt:lpstr>SavonVTI</vt:lpstr>
      <vt:lpstr>Lawrence House Museum</vt:lpstr>
      <vt:lpstr>The Nova Scotia Museum</vt:lpstr>
      <vt:lpstr>Lawrence House</vt:lpstr>
      <vt:lpstr>Temporary Site Closure 2024</vt:lpstr>
      <vt:lpstr>Meetings with Community Members- What we’ve heard</vt:lpstr>
      <vt:lpstr>Opportunities</vt:lpstr>
      <vt:lpstr>Museum Model: Directly-Managed Provincial Site</vt:lpstr>
      <vt:lpstr>Museum Model: Locally-Managed Provincial Site</vt:lpstr>
      <vt:lpstr>Museum Model: CMAP (Community Museum Assistance Program</vt:lpstr>
      <vt:lpstr>Other models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Bennett, Laura E</dc:creator>
  <cp:lastModifiedBy>Bennett, Laura E</cp:lastModifiedBy>
  <cp:revision>8</cp:revision>
  <dcterms:created xsi:type="dcterms:W3CDTF">2024-08-16T17:03:06Z</dcterms:created>
  <dcterms:modified xsi:type="dcterms:W3CDTF">2024-09-12T18:29:21Z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